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9"/>
  </p:notesMasterIdLst>
  <p:sldIdLst>
    <p:sldId id="301" r:id="rId3"/>
    <p:sldId id="304" r:id="rId4"/>
    <p:sldId id="313" r:id="rId5"/>
    <p:sldId id="258" r:id="rId6"/>
    <p:sldId id="308" r:id="rId7"/>
    <p:sldId id="309" r:id="rId8"/>
    <p:sldId id="310" r:id="rId9"/>
    <p:sldId id="314" r:id="rId10"/>
    <p:sldId id="312" r:id="rId11"/>
    <p:sldId id="367" r:id="rId12"/>
    <p:sldId id="368" r:id="rId13"/>
    <p:sldId id="369" r:id="rId14"/>
    <p:sldId id="290" r:id="rId15"/>
    <p:sldId id="291" r:id="rId16"/>
    <p:sldId id="370" r:id="rId17"/>
    <p:sldId id="305" r:id="rId18"/>
    <p:sldId id="306" r:id="rId19"/>
    <p:sldId id="307" r:id="rId20"/>
    <p:sldId id="371" r:id="rId21"/>
    <p:sldId id="260" r:id="rId22"/>
    <p:sldId id="372" r:id="rId23"/>
    <p:sldId id="373" r:id="rId24"/>
    <p:sldId id="311" r:id="rId25"/>
    <p:sldId id="374" r:id="rId26"/>
    <p:sldId id="277" r:id="rId27"/>
    <p:sldId id="366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6556" autoAdjust="0"/>
  </p:normalViewPr>
  <p:slideViewPr>
    <p:cSldViewPr>
      <p:cViewPr varScale="1">
        <p:scale>
          <a:sx n="56" d="100"/>
          <a:sy n="56" d="100"/>
        </p:scale>
        <p:origin x="564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0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0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6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9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4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mũi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tên,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gôn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gieo con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súc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tiền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rút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quân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Khi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thử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5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6E1E5A-765B-4DE6-9F1F-C34B8C36A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1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5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9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9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3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08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8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77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10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29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3" r:id="rId13"/>
    <p:sldLayoutId id="2147483772" r:id="rId14"/>
    <p:sldLayoutId id="2147483771" r:id="rId15"/>
    <p:sldLayoutId id="2147483770" r:id="rId16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0.wmf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6.png"/><Relationship Id="rId5" Type="http://schemas.openxmlformats.org/officeDocument/2006/relationships/image" Target="../media/image280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2986" y="4446051"/>
              <a:ext cx="1245879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PHÉP THỬ VÀ BIẾN CỐ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4" y="5796146"/>
            <a:ext cx="10909496" cy="907184"/>
            <a:chOff x="7459670" y="7086600"/>
            <a:chExt cx="1091075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27797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THỬ, KHÔNG GIAN MẪU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2" y="10766864"/>
            <a:ext cx="4266650" cy="929775"/>
            <a:chOff x="7459670" y="8524495"/>
            <a:chExt cx="426714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263436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 CỐ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7" y="12077661"/>
            <a:ext cx="11297422" cy="942109"/>
            <a:chOff x="7459670" y="9982200"/>
            <a:chExt cx="1129873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6659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TOÁN TRÊN CÁC BIẾN CỐ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mẫu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8262258"/>
            <a:ext cx="21819676" cy="4847474"/>
            <a:chOff x="1270511" y="5867400"/>
            <a:chExt cx="21819676" cy="5362911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19676" cy="49202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5" cy="4731723"/>
            <a:chOff x="1268078" y="3405486"/>
            <a:chExt cx="21841825" cy="47317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841824" cy="4346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11" name="Đối tượng 10">
            <a:extLst>
              <a:ext uri="{FF2B5EF4-FFF2-40B4-BE49-F238E27FC236}">
                <a16:creationId xmlns="" xmlns:a16="http://schemas.microsoft.com/office/drawing/2014/main" id="{3B01B85E-8262-4CD4-935E-FF957EAEA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14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6B032441-4D0F-451C-AA98-E633AF5A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7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 Lần đầu xuất hiện mặt sấp”;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:”Mặt sấp xẩy ra đúng một lần”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 Mặt ngửa xẩy ra ít nhất một lần”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 12">
                <a:extLst>
                  <a:ext uri="{FF2B5EF4-FFF2-40B4-BE49-F238E27FC236}">
                    <a16:creationId xmlns="" xmlns:a16="http://schemas.microsoft.com/office/drawing/2014/main" id="{EC815CE5-F784-49A8-8BF6-0360EE21C5BC}"/>
                  </a:ext>
                </a:extLst>
              </p:cNvPr>
              <p:cNvSpPr/>
              <p:nvPr/>
            </p:nvSpPr>
            <p:spPr>
              <a:xfrm>
                <a:off x="4970997" y="3829131"/>
                <a:ext cx="16848449" cy="454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”Lần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”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”Mặt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Hình chữ nhật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815CE5-F784-49A8-8BF6-0360EE21C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97" y="3829131"/>
                <a:ext cx="16848449" cy="4541884"/>
              </a:xfrm>
              <a:prstGeom prst="rect">
                <a:avLst/>
              </a:prstGeom>
              <a:blipFill rotWithShape="0">
                <a:blip r:embed="rId6"/>
                <a:stretch>
                  <a:fillRect l="-1483" t="-3087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="" xmlns:a16="http://schemas.microsoft.com/office/drawing/2014/main" id="{51BD313C-BAE7-45BD-9F61-FF05183D2452}"/>
                  </a:ext>
                </a:extLst>
              </p:cNvPr>
              <p:cNvSpPr/>
              <p:nvPr/>
            </p:nvSpPr>
            <p:spPr>
              <a:xfrm>
                <a:off x="5922070" y="8878143"/>
                <a:ext cx="128144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𝑵𝑵𝑵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51BD313C-BAE7-45BD-9F61-FF05183D2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70" y="8878143"/>
                <a:ext cx="12814470" cy="769441"/>
              </a:xfrm>
              <a:prstGeom prst="rect">
                <a:avLst/>
              </a:prstGeom>
              <a:blipFill>
                <a:blip r:embed="rId7"/>
                <a:stretch>
                  <a:fillRect l="-1902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="" xmlns:a16="http://schemas.microsoft.com/office/drawing/2014/main" id="{434F6604-B557-40AD-8C1B-E49FEB094762}"/>
                  </a:ext>
                </a:extLst>
              </p:cNvPr>
              <p:cNvSpPr/>
              <p:nvPr/>
            </p:nvSpPr>
            <p:spPr>
              <a:xfrm>
                <a:off x="5497461" y="9795041"/>
                <a:ext cx="8039573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434F6604-B557-40AD-8C1B-E49FEB094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461" y="9795041"/>
                <a:ext cx="8039573" cy="759375"/>
              </a:xfrm>
              <a:prstGeom prst="rect">
                <a:avLst/>
              </a:prstGeom>
              <a:blipFill>
                <a:blip r:embed="rId8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>
                <a:extLst>
                  <a:ext uri="{FF2B5EF4-FFF2-40B4-BE49-F238E27FC236}">
                    <a16:creationId xmlns="" xmlns:a16="http://schemas.microsoft.com/office/drawing/2014/main" id="{C8E760AB-2EE8-470A-8CD5-586100E4E3D6}"/>
                  </a:ext>
                </a:extLst>
              </p:cNvPr>
              <p:cNvSpPr/>
              <p:nvPr/>
            </p:nvSpPr>
            <p:spPr>
              <a:xfrm>
                <a:off x="6482934" y="10638682"/>
                <a:ext cx="60443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C8E760AB-2EE8-470A-8CD5-586100E4E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34" y="10638682"/>
                <a:ext cx="604434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>
                <a:extLst>
                  <a:ext uri="{FF2B5EF4-FFF2-40B4-BE49-F238E27FC236}">
                    <a16:creationId xmlns="" xmlns:a16="http://schemas.microsoft.com/office/drawing/2014/main" id="{7987B84A-AFCC-4DFE-B92E-B7D7FB6D9C50}"/>
                  </a:ext>
                </a:extLst>
              </p:cNvPr>
              <p:cNvSpPr/>
              <p:nvPr/>
            </p:nvSpPr>
            <p:spPr>
              <a:xfrm>
                <a:off x="6416041" y="11503460"/>
                <a:ext cx="11319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𝑵𝑵𝑵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Hình chữ nhật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87B84A-AFCC-4DFE-B92E-B7D7FB6D9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041" y="11503460"/>
                <a:ext cx="11319381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 TRÊN CÁC 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1765" y="2780968"/>
            <a:ext cx="22360469" cy="10358855"/>
            <a:chOff x="1076414" y="4334859"/>
            <a:chExt cx="22360469" cy="1035885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8" y="4671091"/>
              <a:ext cx="21903615" cy="1002262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="" xmlns:a16="http://schemas.microsoft.com/office/drawing/2014/main" id="{36346C6F-D8C1-4FBD-8C62-C354BFE61E99}"/>
                  </a:ext>
                </a:extLst>
              </p:cNvPr>
              <p:cNvSpPr/>
              <p:nvPr/>
            </p:nvSpPr>
            <p:spPr>
              <a:xfrm>
                <a:off x="2172450" y="3589148"/>
                <a:ext cx="17487150" cy="245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\ A đ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ợc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\ A .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36346C6F-D8C1-4FBD-8C62-C354BFE6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50" y="3589148"/>
                <a:ext cx="17487150" cy="2454390"/>
              </a:xfrm>
              <a:prstGeom prst="rect">
                <a:avLst/>
              </a:prstGeom>
              <a:blipFill>
                <a:blip r:embed="rId3"/>
                <a:stretch>
                  <a:fillRect l="-1394" t="-4229" b="-109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 17">
            <a:extLst>
              <a:ext uri="{FF2B5EF4-FFF2-40B4-BE49-F238E27FC236}">
                <a16:creationId xmlns="" xmlns:a16="http://schemas.microsoft.com/office/drawing/2014/main" id="{9F9D4E4C-61FD-4798-8547-45EB2B8B2776}"/>
              </a:ext>
            </a:extLst>
          </p:cNvPr>
          <p:cNvSpPr/>
          <p:nvPr/>
        </p:nvSpPr>
        <p:spPr>
          <a:xfrm>
            <a:off x="2172451" y="6078147"/>
            <a:ext cx="17791949" cy="77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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="" xmlns:a16="http://schemas.microsoft.com/office/drawing/2014/main" id="{01A0931C-F583-49DE-A1F8-A6744AAE98EF}"/>
              </a:ext>
            </a:extLst>
          </p:cNvPr>
          <p:cNvSpPr/>
          <p:nvPr/>
        </p:nvSpPr>
        <p:spPr>
          <a:xfrm>
            <a:off x="1886475" y="6838410"/>
            <a:ext cx="14717290" cy="292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(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A.B)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="" xmlns:a16="http://schemas.microsoft.com/office/drawing/2014/main" id="{4835A015-26D3-459A-A306-641A622463E2}"/>
              </a:ext>
            </a:extLst>
          </p:cNvPr>
          <p:cNvSpPr/>
          <p:nvPr/>
        </p:nvSpPr>
        <p:spPr>
          <a:xfrm>
            <a:off x="1777487" y="8267483"/>
            <a:ext cx="16662913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=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="" xmlns:a16="http://schemas.microsoft.com/office/drawing/2014/main" id="{EB121335-1287-4B5C-A99C-0BD079A87806}"/>
              </a:ext>
            </a:extLst>
          </p:cNvPr>
          <p:cNvSpPr/>
          <p:nvPr/>
        </p:nvSpPr>
        <p:spPr>
          <a:xfrm>
            <a:off x="2052001" y="9002669"/>
            <a:ext cx="16916400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4">
            <a:extLst>
              <a:ext uri="{FF2B5EF4-FFF2-40B4-BE49-F238E27FC236}">
                <a16:creationId xmlns="" xmlns:a16="http://schemas.microsoft.com/office/drawing/2014/main" id="{342B9D53-3802-4EAB-B4CF-36B15158D1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995246" y="4529205"/>
            <a:ext cx="6174974" cy="2535391"/>
          </a:xfrm>
          <a:prstGeom prst="rect">
            <a:avLst/>
          </a:prstGeom>
        </p:spPr>
      </p:pic>
      <p:pic>
        <p:nvPicPr>
          <p:cNvPr id="51" name="Picture 35">
            <a:extLst>
              <a:ext uri="{FF2B5EF4-FFF2-40B4-BE49-F238E27FC236}">
                <a16:creationId xmlns="" xmlns:a16="http://schemas.microsoft.com/office/drawing/2014/main" id="{74142DAD-52C0-4DE5-A8E2-563F1545E4F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76800" y="10251841"/>
            <a:ext cx="6172199" cy="2535391"/>
          </a:xfrm>
          <a:prstGeom prst="rect">
            <a:avLst/>
          </a:prstGeom>
        </p:spPr>
      </p:pic>
      <p:pic>
        <p:nvPicPr>
          <p:cNvPr id="52" name="Picture 37">
            <a:extLst>
              <a:ext uri="{FF2B5EF4-FFF2-40B4-BE49-F238E27FC236}">
                <a16:creationId xmlns="" xmlns:a16="http://schemas.microsoft.com/office/drawing/2014/main" id="{A5B1A79B-4F70-4BF8-8DF8-268D931724B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266000" y="8490729"/>
            <a:ext cx="6482399" cy="44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30675" y="9718659"/>
            <a:ext cx="21841822" cy="3259626"/>
            <a:chOff x="1270511" y="5867400"/>
            <a:chExt cx="21841822" cy="3606225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41822" cy="31635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492354" cy="5985841"/>
            <a:chOff x="1268078" y="3405486"/>
            <a:chExt cx="21492354" cy="598584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492353" cy="5600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11" name="Đối tượng 10">
            <a:extLst>
              <a:ext uri="{FF2B5EF4-FFF2-40B4-BE49-F238E27FC236}">
                <a16:creationId xmlns="" xmlns:a16="http://schemas.microsoft.com/office/drawing/2014/main" id="{3B01B85E-8262-4CD4-935E-FF957EAEA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14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="" xmlns:a16="http://schemas.microsoft.com/office/drawing/2014/main" id="{3B01B85E-8262-4CD4-935E-FF957EAEA5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 9">
                <a:extLst>
                  <a:ext uri="{FF2B5EF4-FFF2-40B4-BE49-F238E27FC236}">
                    <a16:creationId xmlns="" xmlns:a16="http://schemas.microsoft.com/office/drawing/2014/main" id="{8EC0FC16-37DF-4E13-BC16-CDFD2C9C38CA}"/>
                  </a:ext>
                </a:extLst>
              </p:cNvPr>
              <p:cNvSpPr/>
              <p:nvPr/>
            </p:nvSpPr>
            <p:spPr>
              <a:xfrm>
                <a:off x="3951382" y="4054302"/>
                <a:ext cx="19844369" cy="5861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”Kết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 của hai lần gieo như nhau”;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Hình chữ nhật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C0FC16-37DF-4E13-BC16-CDFD2C9C3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82" y="4054302"/>
                <a:ext cx="19844369" cy="5861861"/>
              </a:xfrm>
              <a:prstGeom prst="rect">
                <a:avLst/>
              </a:prstGeom>
              <a:blipFill rotWithShape="0">
                <a:blip r:embed="rId6"/>
                <a:stretch>
                  <a:fillRect t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ình chữ nhật 17">
                <a:extLst>
                  <a:ext uri="{FF2B5EF4-FFF2-40B4-BE49-F238E27FC236}">
                    <a16:creationId xmlns="" xmlns:a16="http://schemas.microsoft.com/office/drawing/2014/main" id="{B854A816-49FE-4A57-9C09-4DF8287301B0}"/>
                  </a:ext>
                </a:extLst>
              </p:cNvPr>
              <p:cNvSpPr/>
              <p:nvPr/>
            </p:nvSpPr>
            <p:spPr>
              <a:xfrm>
                <a:off x="5282938" y="10599151"/>
                <a:ext cx="1393729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𝑵𝑵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vi-VN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𝑵𝑺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𝑺𝑵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Hình chữ nhật 17">
                <a:extLst>
                  <a:ext uri="{FF2B5EF4-FFF2-40B4-BE49-F238E27FC236}">
                    <a16:creationId xmlns:a16="http://schemas.microsoft.com/office/drawing/2014/main" id="{B854A816-49FE-4A57-9C09-4DF828730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38" y="10599151"/>
                <a:ext cx="13937295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ình chữ nhật 18">
                <a:extLst>
                  <a:ext uri="{FF2B5EF4-FFF2-40B4-BE49-F238E27FC236}">
                    <a16:creationId xmlns="" xmlns:a16="http://schemas.microsoft.com/office/drawing/2014/main" id="{0D163FE8-D238-4EC4-A549-655973448373}"/>
                  </a:ext>
                </a:extLst>
              </p:cNvPr>
              <p:cNvSpPr/>
              <p:nvPr/>
            </p:nvSpPr>
            <p:spPr>
              <a:xfrm>
                <a:off x="4775229" y="11396582"/>
                <a:ext cx="16557961" cy="89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bar>
                      <m:barPr>
                        <m:pos m:val="top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𝑺𝑵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𝑵𝑺</m:t>
                        </m:r>
                      </m:e>
                    </m:d>
                  </m:oMath>
                </a14:m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𝑺𝑺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𝑺𝑵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𝑵𝑺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𝑺𝑺</m:t>
                        </m:r>
                      </m:e>
                    </m:d>
                  </m:oMath>
                </a14:m>
                <a:endParaRPr lang="vi-VN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Hình chữ nhật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D163FE8-D238-4EC4-A549-655973448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29" y="11396582"/>
                <a:ext cx="16557961" cy="899349"/>
              </a:xfrm>
              <a:prstGeom prst="rect">
                <a:avLst/>
              </a:prstGeom>
              <a:blipFill rotWithShape="0">
                <a:blip r:embed="rId8"/>
                <a:stretch>
                  <a:fillRect t="-9524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9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262471" y="3462417"/>
            <a:ext cx="22122428" cy="9118869"/>
            <a:chOff x="1175570" y="3048677"/>
            <a:chExt cx="22124988" cy="9119924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231222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2/63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2981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80041C1-7D0B-4FE3-804E-3AC9B7052B3C}"/>
              </a:ext>
            </a:extLst>
          </p:cNvPr>
          <p:cNvSpPr txBox="1"/>
          <p:nvPr/>
        </p:nvSpPr>
        <p:spPr>
          <a:xfrm>
            <a:off x="1251080" y="4484171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con súc sắc hai lần.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45FFCAB-D736-41EB-9372-619573739B0F}"/>
              </a:ext>
            </a:extLst>
          </p:cNvPr>
          <p:cNvSpPr txBox="1"/>
          <p:nvPr/>
        </p:nvSpPr>
        <p:spPr>
          <a:xfrm>
            <a:off x="1221263" y="5567163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Mô tả không gian mẫu.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550A6A8-7EBE-4D6B-AB00-1151D7F2C573}"/>
              </a:ext>
            </a:extLst>
          </p:cNvPr>
          <p:cNvSpPr txBox="1"/>
          <p:nvPr/>
        </p:nvSpPr>
        <p:spPr>
          <a:xfrm>
            <a:off x="1221263" y="6742506"/>
            <a:ext cx="1958133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Phát biểu biến cố sau dưới dạng mệnh đề: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3A71ED55-8B24-4C32-A17B-19A8D8F06FEE}"/>
                  </a:ext>
                </a:extLst>
              </p:cNvPr>
              <p:cNvSpPr txBox="1"/>
              <p:nvPr/>
            </p:nvSpPr>
            <p:spPr>
              <a:xfrm>
                <a:off x="1194759" y="7901435"/>
                <a:ext cx="124074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71ED55-8B24-4C32-A17B-19A8D8F0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9" y="7901435"/>
                <a:ext cx="1240746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71433CC8-AE1F-4B81-93E9-35A74556C083}"/>
                  </a:ext>
                </a:extLst>
              </p:cNvPr>
              <p:cNvSpPr txBox="1"/>
              <p:nvPr/>
            </p:nvSpPr>
            <p:spPr>
              <a:xfrm>
                <a:off x="1194759" y="9054595"/>
                <a:ext cx="106924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33CC8-AE1F-4B81-93E9-35A74556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59" y="9054595"/>
                <a:ext cx="1069244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AFD9E89-7B98-4990-A57D-AFD94407E43B}"/>
                  </a:ext>
                </a:extLst>
              </p:cNvPr>
              <p:cNvSpPr txBox="1"/>
              <p:nvPr/>
            </p:nvSpPr>
            <p:spPr>
              <a:xfrm>
                <a:off x="1906871" y="10207753"/>
                <a:ext cx="1240746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)};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FD9E89-7B98-4990-A57D-AFD94407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10207753"/>
                <a:ext cx="12407462" cy="768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F8EE550-8A92-4C4F-981C-E0C82B7D533D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24E8806D-76CB-4464-B9DE-CA8221FB6D8F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="" xmlns:a16="http://schemas.microsoft.com/office/drawing/2014/main" id="{03C3D3E7-DA7C-4474-923A-A4F4615F84B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7142A7C7-21BB-4F0E-91B9-B64926D8AFA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7" grpId="0"/>
      <p:bldP spid="40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808234" y="5624211"/>
            <a:ext cx="23213107" cy="7286742"/>
            <a:chOff x="1270511" y="5867400"/>
            <a:chExt cx="22062025" cy="6647473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2"/>
              <a:ext cx="22060326" cy="63758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4FF5DB4C-FBDC-4037-8279-EF0A9635BF3E}"/>
                  </a:ext>
                </a:extLst>
              </p:cNvPr>
              <p:cNvSpPr txBox="1"/>
              <p:nvPr/>
            </p:nvSpPr>
            <p:spPr>
              <a:xfrm>
                <a:off x="2104797" y="6347476"/>
                <a:ext cx="1675707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Không gian mẫu :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)|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FF5DB4C-FBDC-4037-8279-EF0A9635B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6347476"/>
                <a:ext cx="16757072" cy="1446550"/>
              </a:xfrm>
              <a:prstGeom prst="rect">
                <a:avLst/>
              </a:prstGeom>
              <a:blipFill rotWithShape="0">
                <a:blip r:embed="rId2"/>
                <a:stretch>
                  <a:fillRect l="-1455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0E64018F-0C40-46D5-B1B7-A4ECC71E937A}"/>
                  </a:ext>
                </a:extLst>
              </p:cNvPr>
              <p:cNvSpPr txBox="1"/>
              <p:nvPr/>
            </p:nvSpPr>
            <p:spPr>
              <a:xfrm>
                <a:off x="2104796" y="9842591"/>
                <a:ext cx="16333304" cy="122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“Tổng số chấm trong hai lần gieo bằng 8”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64018F-0C40-46D5-B1B7-A4ECC71E9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6" y="9842591"/>
                <a:ext cx="16333304" cy="1223861"/>
              </a:xfrm>
              <a:prstGeom prst="rect">
                <a:avLst/>
              </a:prstGeom>
              <a:blipFill>
                <a:blip r:embed="rId3"/>
                <a:stretch>
                  <a:fillRect b="-2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BDDE4595-E570-4C99-9399-A92EF4E69770}"/>
                  </a:ext>
                </a:extLst>
              </p:cNvPr>
              <p:cNvSpPr txBox="1"/>
              <p:nvPr/>
            </p:nvSpPr>
            <p:spPr>
              <a:xfrm>
                <a:off x="2104797" y="7184165"/>
                <a:ext cx="1240746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DDE4595-E570-4C99-9399-A92EF4E69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7184165"/>
                <a:ext cx="12407462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="" xmlns:a16="http://schemas.microsoft.com/office/drawing/2014/main" id="{B8AE4473-502E-40F7-AF6F-16874008A205}"/>
                  </a:ext>
                </a:extLst>
              </p:cNvPr>
              <p:cNvSpPr txBox="1"/>
              <p:nvPr/>
            </p:nvSpPr>
            <p:spPr>
              <a:xfrm>
                <a:off x="2104797" y="7990332"/>
                <a:ext cx="14206330" cy="1231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“Lần đầu tiên xuất hiện mặt 6 chấm”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8AE4473-502E-40F7-AF6F-16874008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97" y="7990332"/>
                <a:ext cx="14206330" cy="1231619"/>
              </a:xfrm>
              <a:prstGeom prst="rect">
                <a:avLst/>
              </a:prstGeom>
              <a:blipFill>
                <a:blip r:embed="rId5"/>
                <a:stretch>
                  <a:fillRect r="-729" b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99F7DEB-0112-403D-94B5-4CA87D21B6E0}"/>
              </a:ext>
            </a:extLst>
          </p:cNvPr>
          <p:cNvSpPr txBox="1"/>
          <p:nvPr/>
        </p:nvSpPr>
        <p:spPr>
          <a:xfrm>
            <a:off x="2104796" y="7700791"/>
            <a:ext cx="998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BDD7709F-65D6-41FB-A55F-50E705192485}"/>
                  </a:ext>
                </a:extLst>
              </p:cNvPr>
              <p:cNvSpPr txBox="1"/>
              <p:nvPr/>
            </p:nvSpPr>
            <p:spPr>
              <a:xfrm>
                <a:off x="1221263" y="8919371"/>
                <a:ext cx="1112952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DD7709F-65D6-41FB-A55F-50E705192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3" y="8919371"/>
                <a:ext cx="11129527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169A55B3-C404-4CCE-9214-FF20EA35CF05}"/>
                  </a:ext>
                </a:extLst>
              </p:cNvPr>
              <p:cNvSpPr txBox="1"/>
              <p:nvPr/>
            </p:nvSpPr>
            <p:spPr>
              <a:xfrm>
                <a:off x="1906871" y="11687092"/>
                <a:ext cx="15345003" cy="1223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“Kết quả hai lần gieo là như nhau”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9A55B3-C404-4CCE-9214-FF20EA35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11687092"/>
                <a:ext cx="15345003" cy="1223861"/>
              </a:xfrm>
              <a:prstGeom prst="rect">
                <a:avLst/>
              </a:prstGeom>
              <a:blipFill>
                <a:blip r:embed="rId7"/>
                <a:stretch>
                  <a:fillRect b="-22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8F2B9ED5-9663-4E29-A67A-EA983189D2B2}"/>
                  </a:ext>
                </a:extLst>
              </p:cNvPr>
              <p:cNvSpPr txBox="1"/>
              <p:nvPr/>
            </p:nvSpPr>
            <p:spPr>
              <a:xfrm>
                <a:off x="1386715" y="10715138"/>
                <a:ext cx="124040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={(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)};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F2B9ED5-9663-4E29-A67A-EA98318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15" y="10715138"/>
                <a:ext cx="12404034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84066D62-0A12-49F2-A906-1FBA9249CBC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F02AB83C-F493-4FBF-85C3-43D307DF556F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114" name="Rounded Rectangle 7">
              <a:extLst>
                <a:ext uri="{FF2B5EF4-FFF2-40B4-BE49-F238E27FC236}">
                  <a16:creationId xmlns="" xmlns:a16="http://schemas.microsoft.com/office/drawing/2014/main" id="{5A866886-D756-4E5C-A6C5-191ACFBEFB8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2B96BEB2-536A-4E9A-9AF2-1E922DE3959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9">
            <a:extLst>
              <a:ext uri="{FF2B5EF4-FFF2-40B4-BE49-F238E27FC236}">
                <a16:creationId xmlns="" xmlns:a16="http://schemas.microsoft.com/office/drawing/2014/main" id="{BCA4DB0C-6AD5-4CC2-855C-C7FFF9AAD667}"/>
              </a:ext>
            </a:extLst>
          </p:cNvPr>
          <p:cNvGrpSpPr/>
          <p:nvPr/>
        </p:nvGrpSpPr>
        <p:grpSpPr>
          <a:xfrm>
            <a:off x="770912" y="3468698"/>
            <a:ext cx="23248641" cy="1860276"/>
            <a:chOff x="1175570" y="3048677"/>
            <a:chExt cx="23251332" cy="1860491"/>
          </a:xfrm>
        </p:grpSpPr>
        <p:sp>
          <p:nvSpPr>
            <p:cNvPr id="44" name="Rounded Rectangle 63">
              <a:extLst>
                <a:ext uri="{FF2B5EF4-FFF2-40B4-BE49-F238E27FC236}">
                  <a16:creationId xmlns="" xmlns:a16="http://schemas.microsoft.com/office/drawing/2014/main" id="{E7C1FB63-8EF0-40F0-909C-80D9CB4B37D9}"/>
                </a:ext>
              </a:extLst>
            </p:cNvPr>
            <p:cNvSpPr/>
            <p:nvPr/>
          </p:nvSpPr>
          <p:spPr>
            <a:xfrm>
              <a:off x="1212896" y="3343948"/>
              <a:ext cx="23214006" cy="1565220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2">
              <a:extLst>
                <a:ext uri="{FF2B5EF4-FFF2-40B4-BE49-F238E27FC236}">
                  <a16:creationId xmlns="" xmlns:a16="http://schemas.microsoft.com/office/drawing/2014/main" id="{BA823910-5869-4907-A7B4-8630C2787695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="" xmlns:a16="http://schemas.microsoft.com/office/drawing/2014/main" id="{69260596-C554-4F7D-B187-82593F1F31C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CD64CED4-A7AE-46EB-99D3-B73579FBC7C9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2/63 SGK</a:t>
                </a:r>
              </a:p>
            </p:txBody>
          </p:sp>
          <p:sp>
            <p:nvSpPr>
              <p:cNvPr id="48" name="Round Diagonal Corner Rectangle 67">
                <a:extLst>
                  <a:ext uri="{FF2B5EF4-FFF2-40B4-BE49-F238E27FC236}">
                    <a16:creationId xmlns="" xmlns:a16="http://schemas.microsoft.com/office/drawing/2014/main" id="{C5540D07-44E0-4375-9EC0-28A2BAFFD842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9" name="Group 2">
                <a:extLst>
                  <a:ext uri="{FF2B5EF4-FFF2-40B4-BE49-F238E27FC236}">
                    <a16:creationId xmlns="" xmlns:a16="http://schemas.microsoft.com/office/drawing/2014/main" id="{AB871E39-56FB-4FDB-A08A-92F5F2A6406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0" name="Freeform 15">
                  <a:extLst>
                    <a:ext uri="{FF2B5EF4-FFF2-40B4-BE49-F238E27FC236}">
                      <a16:creationId xmlns="" xmlns:a16="http://schemas.microsoft.com/office/drawing/2014/main" id="{536B000F-64CE-42F8-A0C9-ECD94538B0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="" xmlns:a16="http://schemas.microsoft.com/office/drawing/2014/main" id="{09A9E1F8-AC1E-40D0-B2C8-697C647EA1F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="" xmlns:a16="http://schemas.microsoft.com/office/drawing/2014/main" id="{AABDF867-E021-4478-8AFE-8E1DDF47B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Rectangle 18">
                  <a:extLst>
                    <a:ext uri="{FF2B5EF4-FFF2-40B4-BE49-F238E27FC236}">
                      <a16:creationId xmlns="" xmlns:a16="http://schemas.microsoft.com/office/drawing/2014/main" id="{F9E7FB2C-652B-46E3-8F41-DE2B35652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Rectangle 19">
                  <a:extLst>
                    <a:ext uri="{FF2B5EF4-FFF2-40B4-BE49-F238E27FC236}">
                      <a16:creationId xmlns="" xmlns:a16="http://schemas.microsoft.com/office/drawing/2014/main" id="{5F17C2A6-4A79-44A2-919C-6BC032BF3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Rectangle 20">
                  <a:extLst>
                    <a:ext uri="{FF2B5EF4-FFF2-40B4-BE49-F238E27FC236}">
                      <a16:creationId xmlns="" xmlns:a16="http://schemas.microsoft.com/office/drawing/2014/main" id="{71E09E05-8A46-407C-AB17-0DB2A155D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21">
                  <a:extLst>
                    <a:ext uri="{FF2B5EF4-FFF2-40B4-BE49-F238E27FC236}">
                      <a16:creationId xmlns="" xmlns:a16="http://schemas.microsoft.com/office/drawing/2014/main" id="{D9C3737E-E748-492B-ABDF-02F63CA8D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082123B-695A-4FEA-9B3D-EC2B44DB353F}"/>
              </a:ext>
            </a:extLst>
          </p:cNvPr>
          <p:cNvSpPr txBox="1"/>
          <p:nvPr/>
        </p:nvSpPr>
        <p:spPr>
          <a:xfrm>
            <a:off x="7588732" y="3767410"/>
            <a:ext cx="12407462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con súc sắc hai lần.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5" grpId="0"/>
      <p:bldP spid="97" grpId="0"/>
      <p:bldP spid="99" grpId="0"/>
      <p:bldP spid="101" grpId="0"/>
      <p:bldP spid="10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002860" y="3640036"/>
            <a:ext cx="22122428" cy="8457628"/>
            <a:chOff x="1175570" y="3048677"/>
            <a:chExt cx="22124988" cy="7912849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2124988" cy="7428097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61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2981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7096D31-3594-4D42-BECB-7A538175FE47}"/>
                  </a:ext>
                </a:extLst>
              </p:cNvPr>
              <p:cNvSpPr txBox="1"/>
              <p:nvPr/>
            </p:nvSpPr>
            <p:spPr>
              <a:xfrm>
                <a:off x="1040692" y="4759832"/>
                <a:ext cx="21802216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xạ thủ cùng bắn vào bia.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: “Người thứ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bắn trúng”,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096D31-3594-4D42-BECB-7A538175F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92" y="4759832"/>
                <a:ext cx="21802216" cy="1492524"/>
              </a:xfrm>
              <a:prstGeom prst="rect">
                <a:avLst/>
              </a:prstGeom>
              <a:blipFill>
                <a:blip r:embed="rId2"/>
                <a:stretch>
                  <a:fillRect l="-1147" t="-9796"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1A8A57A4-4156-4082-AC65-D9F9175994E5}"/>
                  </a:ext>
                </a:extLst>
              </p:cNvPr>
              <p:cNvSpPr txBox="1"/>
              <p:nvPr/>
            </p:nvSpPr>
            <p:spPr>
              <a:xfrm>
                <a:off x="1146426" y="6404630"/>
                <a:ext cx="15879416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Hãy biểu diễn các biến cố sau qua các biến cố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57A4-4156-4082-AC65-D9F917599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426" y="6404630"/>
                <a:ext cx="15879416" cy="768031"/>
              </a:xfrm>
              <a:prstGeom prst="rect">
                <a:avLst/>
              </a:prstGeom>
              <a:blipFill>
                <a:blip r:embed="rId3"/>
                <a:stretch>
                  <a:fillRect l="-1536"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DF4A36D-2452-4D39-9D9E-96E293BFD6B7}"/>
                  </a:ext>
                </a:extLst>
              </p:cNvPr>
              <p:cNvSpPr txBox="1"/>
              <p:nvPr/>
            </p:nvSpPr>
            <p:spPr>
              <a:xfrm>
                <a:off x="3124200" y="7324935"/>
                <a:ext cx="12404034" cy="3298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vi-VN" sz="4400" b="1" i="0" u="none" strike="noStrike" spc="0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DF4A36D-2452-4D39-9D9E-96E293BF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324935"/>
                <a:ext cx="12404034" cy="3298082"/>
              </a:xfrm>
              <a:prstGeom prst="rect">
                <a:avLst/>
              </a:prstGeom>
              <a:blipFill rotWithShape="0">
                <a:blip r:embed="rId4"/>
                <a:stretch>
                  <a:fillRect t="-4436" b="-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DFD7D59-2647-4B84-B94C-51AD7810474D}"/>
                  </a:ext>
                </a:extLst>
              </p:cNvPr>
              <p:cNvSpPr txBox="1"/>
              <p:nvPr/>
            </p:nvSpPr>
            <p:spPr>
              <a:xfrm>
                <a:off x="1042247" y="10508793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FD7D59-2647-4B84-B94C-51AD7810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47" y="10508793"/>
                <a:ext cx="12404034" cy="827150"/>
              </a:xfrm>
              <a:prstGeom prst="rect">
                <a:avLst/>
              </a:prstGeom>
              <a:blipFill>
                <a:blip r:embed="rId5"/>
                <a:stretch>
                  <a:fillRect l="-2015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D8FC0F7E-1369-437A-B07A-C5C5BE06145B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E78E4330-9B8A-4148-A3EA-634F5D6E56DC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42" name="Rounded Rectangle 7">
              <a:extLst>
                <a:ext uri="{FF2B5EF4-FFF2-40B4-BE49-F238E27FC236}">
                  <a16:creationId xmlns="" xmlns:a16="http://schemas.microsoft.com/office/drawing/2014/main" id="{0F5032FD-55B1-4DB4-870A-87146A12B27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01BA735D-7742-4E74-93E7-3F95396FA649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1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12489" y="6424780"/>
            <a:ext cx="22059472" cy="6552804"/>
            <a:chOff x="1270511" y="5867400"/>
            <a:chExt cx="22062025" cy="6375486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10387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52EA9B2-5927-455F-A5CE-FD478785D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3068" y="9801610"/>
                <a:ext cx="5426441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52EA9B2-5927-455F-A5CE-FD478785D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3068" y="9801610"/>
                <a:ext cx="542644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ACE58B98-7F35-483C-A527-C6D911056E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29914"/>
              </p:ext>
            </p:extLst>
          </p:nvPr>
        </p:nvGraphicFramePr>
        <p:xfrm>
          <a:off x="2053440" y="7120106"/>
          <a:ext cx="66675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63362" imgH="63362" progId="Equation.DSMT4">
                  <p:embed/>
                </p:oleObj>
              </mc:Choice>
              <mc:Fallback>
                <p:oleObj name="Equation" r:id="rId4" imgW="63362" imgH="6336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ACE58B98-7F35-483C-A527-C6D911056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440" y="7120106"/>
                        <a:ext cx="66675" cy="6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="" xmlns:a16="http://schemas.microsoft.com/office/drawing/2014/main" id="{FCB4A2D3-2574-494D-B3CE-7F7F1EFB9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641" y="11453897"/>
                <a:ext cx="21962966" cy="152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alt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biến cố: “Cả hai người đều bắn trượt”. Như vậy,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4400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 nhiên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B và C xung khắc .</a:t>
                </a: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CB4A2D3-2574-494D-B3CE-7F7F1EFB9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641" y="11453897"/>
                <a:ext cx="21962966" cy="1523687"/>
              </a:xfrm>
              <a:prstGeom prst="rect">
                <a:avLst/>
              </a:prstGeom>
              <a:blipFill rotWithShape="0">
                <a:blip r:embed="rId6"/>
                <a:stretch>
                  <a:fillRect t="-3200" b="-1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1C31EF7-4800-4F50-ACF0-134890109E0F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91F8D26-276E-49A3-86A6-FE79CA094EB7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F225BBD6-21D2-4465-886E-056D83CCDCD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EFA14C3-7E34-46B8-AD65-0554BDD7BF0D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29" name="Group 9">
            <a:extLst>
              <a:ext uri="{FF2B5EF4-FFF2-40B4-BE49-F238E27FC236}">
                <a16:creationId xmlns="" xmlns:a16="http://schemas.microsoft.com/office/drawing/2014/main" id="{30B7985D-7107-4B8D-B5CE-39E2A905634C}"/>
              </a:ext>
            </a:extLst>
          </p:cNvPr>
          <p:cNvGrpSpPr/>
          <p:nvPr/>
        </p:nvGrpSpPr>
        <p:grpSpPr>
          <a:xfrm>
            <a:off x="890012" y="3519215"/>
            <a:ext cx="22122428" cy="2442579"/>
            <a:chOff x="1153090" y="3048677"/>
            <a:chExt cx="22124988" cy="2175939"/>
          </a:xfrm>
        </p:grpSpPr>
        <p:sp>
          <p:nvSpPr>
            <p:cNvPr id="30" name="Rounded Rectangle 63">
              <a:extLst>
                <a:ext uri="{FF2B5EF4-FFF2-40B4-BE49-F238E27FC236}">
                  <a16:creationId xmlns="" xmlns:a16="http://schemas.microsoft.com/office/drawing/2014/main" id="{68F84600-219A-44FA-BC37-F580854F8CDE}"/>
                </a:ext>
              </a:extLst>
            </p:cNvPr>
            <p:cNvSpPr/>
            <p:nvPr/>
          </p:nvSpPr>
          <p:spPr>
            <a:xfrm>
              <a:off x="1153090" y="3181786"/>
              <a:ext cx="22124988" cy="2042830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2">
              <a:extLst>
                <a:ext uri="{FF2B5EF4-FFF2-40B4-BE49-F238E27FC236}">
                  <a16:creationId xmlns="" xmlns:a16="http://schemas.microsoft.com/office/drawing/2014/main" id="{560F0FA8-1C67-4381-82DF-3D657D468AB5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36" name="Freeform 20">
                <a:extLst>
                  <a:ext uri="{FF2B5EF4-FFF2-40B4-BE49-F238E27FC236}">
                    <a16:creationId xmlns="" xmlns:a16="http://schemas.microsoft.com/office/drawing/2014/main" id="{B528FEA0-7C33-4F14-9089-BBD08ABBC60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23A8E8AD-E65A-45F2-8B70-95E4D05D53DF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61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4/64 SGK</a:t>
                </a:r>
              </a:p>
            </p:txBody>
          </p:sp>
          <p:sp>
            <p:nvSpPr>
              <p:cNvPr id="38" name="Round Diagonal Corner Rectangle 67">
                <a:extLst>
                  <a:ext uri="{FF2B5EF4-FFF2-40B4-BE49-F238E27FC236}">
                    <a16:creationId xmlns="" xmlns:a16="http://schemas.microsoft.com/office/drawing/2014/main" id="{C338DA63-04B7-444E-B86D-4E24EF115F0A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2">
                <a:extLst>
                  <a:ext uri="{FF2B5EF4-FFF2-40B4-BE49-F238E27FC236}">
                    <a16:creationId xmlns="" xmlns:a16="http://schemas.microsoft.com/office/drawing/2014/main" id="{FFE0D212-F363-4EC0-BDA7-63AC4543B32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0" name="Freeform 15">
                  <a:extLst>
                    <a:ext uri="{FF2B5EF4-FFF2-40B4-BE49-F238E27FC236}">
                      <a16:creationId xmlns="" xmlns:a16="http://schemas.microsoft.com/office/drawing/2014/main" id="{9D7FF3FE-C285-4C21-8947-94E7AB5E1D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16">
                  <a:extLst>
                    <a:ext uri="{FF2B5EF4-FFF2-40B4-BE49-F238E27FC236}">
                      <a16:creationId xmlns="" xmlns:a16="http://schemas.microsoft.com/office/drawing/2014/main" id="{44A660DA-A677-4265-AEF5-3085F22F0D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17">
                  <a:extLst>
                    <a:ext uri="{FF2B5EF4-FFF2-40B4-BE49-F238E27FC236}">
                      <a16:creationId xmlns="" xmlns:a16="http://schemas.microsoft.com/office/drawing/2014/main" id="{57530B16-1E06-499A-AFA3-850B8C974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Rectangle 18">
                  <a:extLst>
                    <a:ext uri="{FF2B5EF4-FFF2-40B4-BE49-F238E27FC236}">
                      <a16:creationId xmlns="" xmlns:a16="http://schemas.microsoft.com/office/drawing/2014/main" id="{933B9FB2-89F8-4A29-A602-A4AF77485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Rectangle 19">
                  <a:extLst>
                    <a:ext uri="{FF2B5EF4-FFF2-40B4-BE49-F238E27FC236}">
                      <a16:creationId xmlns="" xmlns:a16="http://schemas.microsoft.com/office/drawing/2014/main" id="{8B5FE63A-A30B-44F0-BE43-726B2A5D69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Rectangle 20">
                  <a:extLst>
                    <a:ext uri="{FF2B5EF4-FFF2-40B4-BE49-F238E27FC236}">
                      <a16:creationId xmlns="" xmlns:a16="http://schemas.microsoft.com/office/drawing/2014/main" id="{315507D3-B5ED-4BBC-9E7C-1BD1B1EE5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Rectangle 21">
                  <a:extLst>
                    <a:ext uri="{FF2B5EF4-FFF2-40B4-BE49-F238E27FC236}">
                      <a16:creationId xmlns="" xmlns:a16="http://schemas.microsoft.com/office/drawing/2014/main" id="{7F164B05-073D-48B0-99C1-3B5EB483D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2FA39097-D1FC-4238-8738-0E441BBCF382}"/>
                  </a:ext>
                </a:extLst>
              </p:cNvPr>
              <p:cNvSpPr txBox="1"/>
              <p:nvPr/>
            </p:nvSpPr>
            <p:spPr>
              <a:xfrm>
                <a:off x="6984791" y="4000039"/>
                <a:ext cx="15876090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xạ thủ cùng bắn vào bia.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: “Người thứ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bắn trúng”,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A39097-D1FC-4238-8738-0E441BBCF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91" y="4000039"/>
                <a:ext cx="15876090" cy="1492524"/>
              </a:xfrm>
              <a:prstGeom prst="rect">
                <a:avLst/>
              </a:prstGeom>
              <a:blipFill>
                <a:blip r:embed="rId7"/>
                <a:stretch>
                  <a:fillRect l="-1575" t="-9388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4ED1A7A2-B0B8-4A26-A930-42A8B4859F72}"/>
              </a:ext>
            </a:extLst>
          </p:cNvPr>
          <p:cNvSpPr/>
          <p:nvPr/>
        </p:nvSpPr>
        <p:spPr>
          <a:xfrm>
            <a:off x="11867122" y="7251131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401FB947-57A4-4136-9816-68DA4DED42DC}"/>
                  </a:ext>
                </a:extLst>
              </p:cNvPr>
              <p:cNvSpPr txBox="1"/>
              <p:nvPr/>
            </p:nvSpPr>
            <p:spPr>
              <a:xfrm>
                <a:off x="13523208" y="6887897"/>
                <a:ext cx="3352799" cy="77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 =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4000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  <a:endParaRPr lang="en-US" alt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1FB947-57A4-4136-9816-68DA4DED4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208" y="6887897"/>
                <a:ext cx="3352799" cy="778162"/>
              </a:xfrm>
              <a:prstGeom prst="rect">
                <a:avLst/>
              </a:prstGeom>
              <a:blipFill>
                <a:blip r:embed="rId8"/>
                <a:stretch>
                  <a:fillRect t="-6250" r="-54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49359593-1B88-4064-ADB4-D8D6F2533FE7}"/>
                  </a:ext>
                </a:extLst>
              </p:cNvPr>
              <p:cNvSpPr txBox="1"/>
              <p:nvPr/>
            </p:nvSpPr>
            <p:spPr>
              <a:xfrm>
                <a:off x="4648449" y="7050929"/>
                <a:ext cx="69158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“Không ai bắn trúng”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9359593-1B88-4064-ADB4-D8D6F253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49" y="7050929"/>
                <a:ext cx="6915865" cy="707886"/>
              </a:xfrm>
              <a:prstGeom prst="rect">
                <a:avLst/>
              </a:prstGeom>
              <a:blipFill>
                <a:blip r:embed="rId9"/>
                <a:stretch>
                  <a:fillRect l="-3175" t="-17241" r="-2028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323EF164-0263-4F2F-B7DD-381A1DC0DA31}"/>
                  </a:ext>
                </a:extLst>
              </p:cNvPr>
              <p:cNvSpPr txBox="1"/>
              <p:nvPr/>
            </p:nvSpPr>
            <p:spPr>
              <a:xfrm>
                <a:off x="13523207" y="7989623"/>
                <a:ext cx="33527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3EF164-0263-4F2F-B7DD-381A1DC0D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207" y="7989623"/>
                <a:ext cx="3352799" cy="707886"/>
              </a:xfrm>
              <a:prstGeom prst="rect">
                <a:avLst/>
              </a:prstGeom>
              <a:blipFill>
                <a:blip r:embed="rId10"/>
                <a:stretch>
                  <a:fillRect t="-18966" r="-3091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row: Right 50">
            <a:extLst>
              <a:ext uri="{FF2B5EF4-FFF2-40B4-BE49-F238E27FC236}">
                <a16:creationId xmlns="" xmlns:a16="http://schemas.microsoft.com/office/drawing/2014/main" id="{868901D7-7CC3-4810-A512-9F4402DE6FB4}"/>
              </a:ext>
            </a:extLst>
          </p:cNvPr>
          <p:cNvSpPr/>
          <p:nvPr/>
        </p:nvSpPr>
        <p:spPr>
          <a:xfrm>
            <a:off x="11959440" y="8316849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8ED3A328-76DF-42B5-8A37-FF0469BAD0D3}"/>
                  </a:ext>
                </a:extLst>
              </p:cNvPr>
              <p:cNvSpPr txBox="1"/>
              <p:nvPr/>
            </p:nvSpPr>
            <p:spPr>
              <a:xfrm>
                <a:off x="5139751" y="7932772"/>
                <a:ext cx="67273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</a:t>
                </a:r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ED3A328-76DF-42B5-8A37-FF0469BA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51" y="7932772"/>
                <a:ext cx="6727371" cy="707886"/>
              </a:xfrm>
              <a:prstGeom prst="rect">
                <a:avLst/>
              </a:prstGeom>
              <a:blipFill>
                <a:blip r:embed="rId11"/>
                <a:stretch>
                  <a:fillRect t="-18966" r="-271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3D562606-DAB4-4C85-A568-5AAD9D6222CE}"/>
                  </a:ext>
                </a:extLst>
              </p:cNvPr>
              <p:cNvSpPr txBox="1"/>
              <p:nvPr/>
            </p:nvSpPr>
            <p:spPr>
              <a:xfrm>
                <a:off x="15980971" y="8815811"/>
                <a:ext cx="6836228" cy="82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0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D562606-DAB4-4C85-A568-5AAD9D622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0971" y="8815811"/>
                <a:ext cx="6836228" cy="8275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row: Right 53">
            <a:extLst>
              <a:ext uri="{FF2B5EF4-FFF2-40B4-BE49-F238E27FC236}">
                <a16:creationId xmlns="" xmlns:a16="http://schemas.microsoft.com/office/drawing/2014/main" id="{EBCF1733-EC05-4DE0-AD1E-1BE39D74E754}"/>
              </a:ext>
            </a:extLst>
          </p:cNvPr>
          <p:cNvSpPr/>
          <p:nvPr/>
        </p:nvSpPr>
        <p:spPr>
          <a:xfrm>
            <a:off x="14890179" y="9108812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3F60EDEB-FF7E-4E9C-A392-CB3AD1446DF9}"/>
                  </a:ext>
                </a:extLst>
              </p:cNvPr>
              <p:cNvSpPr txBox="1"/>
              <p:nvPr/>
            </p:nvSpPr>
            <p:spPr>
              <a:xfrm>
                <a:off x="5139751" y="8927123"/>
                <a:ext cx="95032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F60EDEB-FF7E-4E9C-A392-CB3AD1446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751" y="8927123"/>
                <a:ext cx="9503228" cy="707886"/>
              </a:xfrm>
              <a:prstGeom prst="rect">
                <a:avLst/>
              </a:prstGeom>
              <a:blipFill>
                <a:blip r:embed="rId13"/>
                <a:stretch>
                  <a:fillRect t="-17949" b="-3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row: Right 55">
            <a:extLst>
              <a:ext uri="{FF2B5EF4-FFF2-40B4-BE49-F238E27FC236}">
                <a16:creationId xmlns="" xmlns:a16="http://schemas.microsoft.com/office/drawing/2014/main" id="{21E07B86-F933-4D0D-A788-60AC87C0DBB9}"/>
              </a:ext>
            </a:extLst>
          </p:cNvPr>
          <p:cNvSpPr/>
          <p:nvPr/>
        </p:nvSpPr>
        <p:spPr>
          <a:xfrm>
            <a:off x="14922836" y="10107671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88E04438-6279-4851-A5B2-E3671D8403AE}"/>
                  </a:ext>
                </a:extLst>
              </p:cNvPr>
              <p:cNvSpPr txBox="1"/>
              <p:nvPr/>
            </p:nvSpPr>
            <p:spPr>
              <a:xfrm>
                <a:off x="5065633" y="9968810"/>
                <a:ext cx="9714759" cy="6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8E04438-6279-4851-A5B2-E3671D840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33" y="9968810"/>
                <a:ext cx="9714759" cy="698653"/>
              </a:xfrm>
              <a:prstGeom prst="rect">
                <a:avLst/>
              </a:prstGeom>
              <a:blipFill>
                <a:blip r:embed="rId14"/>
                <a:stretch>
                  <a:fillRect t="-182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1805E967-CC53-4204-B6C0-70B6C1846AA7}"/>
                  </a:ext>
                </a:extLst>
              </p:cNvPr>
              <p:cNvSpPr txBox="1"/>
              <p:nvPr/>
            </p:nvSpPr>
            <p:spPr>
              <a:xfrm>
                <a:off x="986641" y="10537457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05E967-CC53-4204-B6C0-70B6C1846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41" y="10537457"/>
                <a:ext cx="12404034" cy="827150"/>
              </a:xfrm>
              <a:prstGeom prst="rect">
                <a:avLst/>
              </a:prstGeom>
              <a:blipFill>
                <a:blip r:embed="rId15"/>
                <a:stretch>
                  <a:fillRect l="-2015" t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5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" grpId="0"/>
      <p:bldP spid="2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964164" y="3810000"/>
            <a:ext cx="22122428" cy="6994450"/>
            <a:chOff x="1175570" y="3048677"/>
            <a:chExt cx="22124988" cy="6995259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8"/>
              <a:ext cx="22124988" cy="6510508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4902" y="1572067"/>
            <a:ext cx="11206910" cy="817375"/>
            <a:chOff x="-288924" y="1892299"/>
            <a:chExt cx="11208937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29819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913A9324-4547-437C-A691-21C8A7EECEA1}"/>
                  </a:ext>
                </a:extLst>
              </p:cNvPr>
              <p:cNvSpPr txBox="1"/>
              <p:nvPr/>
            </p:nvSpPr>
            <p:spPr>
              <a:xfrm>
                <a:off x="1511196" y="5374207"/>
                <a:ext cx="21394442" cy="4792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đồng tiền liên tiếp cho đến khi lần đầu tiên xuất hiện mặt sấp hoặc cả bốn lần ngửa thì dừng lại.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Mô tả không gian mẫu.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Xác định các biến cố: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3A9324-4547-437C-A691-21C8A7EE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196" y="5374207"/>
                <a:ext cx="21394442" cy="4792209"/>
              </a:xfrm>
              <a:prstGeom prst="rect">
                <a:avLst/>
              </a:prstGeom>
              <a:blipFill>
                <a:blip r:embed="rId2"/>
                <a:stretch>
                  <a:fillRect l="-1168" t="-3053" b="-4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715DDC6-9F66-48AA-8BCD-C2C5BAE930D3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BD52C77-E389-4DD8-869B-B02D92CAD5E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2998315D-D4C4-40E2-A1AA-5F0229CFFC6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6F695AF-8C01-493E-8895-B30E97FDBB3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88699" y="7327460"/>
            <a:ext cx="22057773" cy="5827984"/>
            <a:chOff x="1270511" y="5867400"/>
            <a:chExt cx="22060326" cy="5168580"/>
          </a:xfrm>
        </p:grpSpPr>
        <p:sp>
          <p:nvSpPr>
            <p:cNvPr id="19" name="Rounded Rectangle 18"/>
            <p:cNvSpPr/>
            <p:nvPr/>
          </p:nvSpPr>
          <p:spPr>
            <a:xfrm>
              <a:off x="1270511" y="6215212"/>
              <a:ext cx="22060326" cy="482076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7A915315-9E13-4563-9D0F-E27C21DE5A4D}"/>
                  </a:ext>
                </a:extLst>
              </p:cNvPr>
              <p:cNvSpPr txBox="1"/>
              <p:nvPr/>
            </p:nvSpPr>
            <p:spPr>
              <a:xfrm>
                <a:off x="6121668" y="7956905"/>
                <a:ext cx="12404034" cy="519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Không gian mẫu 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{S, NS, NNS, 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{S, NS, NNS}.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 = {NNNS,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915315-9E13-4563-9D0F-E27C21DE5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668" y="7956905"/>
                <a:ext cx="12404034" cy="5198539"/>
              </a:xfrm>
              <a:prstGeom prst="rect">
                <a:avLst/>
              </a:prstGeom>
              <a:blipFill>
                <a:blip r:embed="rId3"/>
                <a:stretch>
                  <a:fillRect l="-1966" t="-1876" b="-4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B36924B-0722-48FC-A18C-093F3E9D1F07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050C896-C680-44DF-B67D-086921E5CF52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32" name="Rounded Rectangle 7">
              <a:extLst>
                <a:ext uri="{FF2B5EF4-FFF2-40B4-BE49-F238E27FC236}">
                  <a16:creationId xmlns="" xmlns:a16="http://schemas.microsoft.com/office/drawing/2014/main" id="{075E9608-6D8A-4188-9E5B-F06B5E0A37B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E018FB4-7077-4AF2-BC5D-B35E36CA0034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9" name="Group 9">
            <a:extLst>
              <a:ext uri="{FF2B5EF4-FFF2-40B4-BE49-F238E27FC236}">
                <a16:creationId xmlns="" xmlns:a16="http://schemas.microsoft.com/office/drawing/2014/main" id="{C2BD14CA-7032-4C75-B325-61464BE26E5F}"/>
              </a:ext>
            </a:extLst>
          </p:cNvPr>
          <p:cNvGrpSpPr/>
          <p:nvPr/>
        </p:nvGrpSpPr>
        <p:grpSpPr>
          <a:xfrm>
            <a:off x="1188699" y="3503339"/>
            <a:ext cx="22122428" cy="3459576"/>
            <a:chOff x="1175570" y="3048677"/>
            <a:chExt cx="22124988" cy="3459977"/>
          </a:xfrm>
        </p:grpSpPr>
        <p:sp>
          <p:nvSpPr>
            <p:cNvPr id="50" name="Rounded Rectangle 63">
              <a:extLst>
                <a:ext uri="{FF2B5EF4-FFF2-40B4-BE49-F238E27FC236}">
                  <a16:creationId xmlns="" xmlns:a16="http://schemas.microsoft.com/office/drawing/2014/main" id="{AB41FAB2-EC61-4A5E-B18A-A5132065D3C2}"/>
                </a:ext>
              </a:extLst>
            </p:cNvPr>
            <p:cNvSpPr/>
            <p:nvPr/>
          </p:nvSpPr>
          <p:spPr>
            <a:xfrm>
              <a:off x="1175570" y="3533429"/>
              <a:ext cx="22124988" cy="2975225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2">
              <a:extLst>
                <a:ext uri="{FF2B5EF4-FFF2-40B4-BE49-F238E27FC236}">
                  <a16:creationId xmlns="" xmlns:a16="http://schemas.microsoft.com/office/drawing/2014/main" id="{C5C1690D-2357-46B2-9D12-70B03685B2C0}"/>
                </a:ext>
              </a:extLst>
            </p:cNvPr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="" xmlns:a16="http://schemas.microsoft.com/office/drawing/2014/main" id="{69EF5FB7-1EB5-4574-A4D5-D496379B359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90B40A39-8671-4263-93C4-91816585AF1F}"/>
                  </a:ext>
                </a:extLst>
              </p:cNvPr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6/64 SGK</a:t>
                </a:r>
              </a:p>
            </p:txBody>
          </p:sp>
          <p:sp>
            <p:nvSpPr>
              <p:cNvPr id="54" name="Round Diagonal Corner Rectangle 67">
                <a:extLst>
                  <a:ext uri="{FF2B5EF4-FFF2-40B4-BE49-F238E27FC236}">
                    <a16:creationId xmlns="" xmlns:a16="http://schemas.microsoft.com/office/drawing/2014/main" id="{038EB2E3-73DE-420C-86B3-5EF3CE6AAA69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">
                <a:extLst>
                  <a:ext uri="{FF2B5EF4-FFF2-40B4-BE49-F238E27FC236}">
                    <a16:creationId xmlns="" xmlns:a16="http://schemas.microsoft.com/office/drawing/2014/main" id="{8998FD5D-D311-4109-AE41-E880853378E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6" name="Freeform 15">
                  <a:extLst>
                    <a:ext uri="{FF2B5EF4-FFF2-40B4-BE49-F238E27FC236}">
                      <a16:creationId xmlns="" xmlns:a16="http://schemas.microsoft.com/office/drawing/2014/main" id="{5AC0A301-A847-474F-8A9B-E35681E9B5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="" xmlns:a16="http://schemas.microsoft.com/office/drawing/2014/main" id="{AECF2B85-D3CD-4C61-A262-41700932ED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="" xmlns:a16="http://schemas.microsoft.com/office/drawing/2014/main" id="{B19DA38D-BC34-4D17-B6A0-AACC432AA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="" xmlns:a16="http://schemas.microsoft.com/office/drawing/2014/main" id="{5B941FB1-84C1-4904-AB56-B95017780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="" xmlns:a16="http://schemas.microsoft.com/office/drawing/2014/main" id="{91452890-34A3-4EEC-B8EF-1D378A640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="" xmlns:a16="http://schemas.microsoft.com/office/drawing/2014/main" id="{1E4E6A26-19BE-47DB-99E2-209CEF286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="" xmlns:a16="http://schemas.microsoft.com/office/drawing/2014/main" id="{DC64CA59-3789-4395-A87B-475E28F48E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9BC99ED-E1E8-4046-BEDA-3660B194C258}"/>
              </a:ext>
            </a:extLst>
          </p:cNvPr>
          <p:cNvSpPr txBox="1"/>
          <p:nvPr/>
        </p:nvSpPr>
        <p:spPr>
          <a:xfrm>
            <a:off x="2495206" y="5013583"/>
            <a:ext cx="20724990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0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liên tiếp cho đến khi lần đầu tiên xuất hiện mặt sấp hoặc cả bốn lần ngửa thì dừng lại.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=""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=""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79B41B4-7FBD-4AF2-827D-9F9CB445BF3A}"/>
              </a:ext>
            </a:extLst>
          </p:cNvPr>
          <p:cNvSpPr txBox="1"/>
          <p:nvPr/>
        </p:nvSpPr>
        <p:spPr>
          <a:xfrm>
            <a:off x="1482283" y="3733674"/>
            <a:ext cx="21746586" cy="509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thí nghiệm sau, thí nghiệm nào không phải là phép thử ngẫu nhiên?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đồng tiền xem nó mặt ngửa hay mặt sấp.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con súc sắc xem xuất hiện mặt mấy chấm.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bất kì 1 HS trong lớp và xem là nam hay nữ.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sát vận động viên chạy bộ xem được bao nhiêu km/h.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284696" y="782245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06AA07E3-DC97-4C19-AAD1-6AB5B377D675}"/>
              </a:ext>
            </a:extLst>
          </p:cNvPr>
          <p:cNvSpPr txBox="1"/>
          <p:nvPr/>
        </p:nvSpPr>
        <p:spPr>
          <a:xfrm>
            <a:off x="1823300" y="10587104"/>
            <a:ext cx="2133292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D không phải là phép thử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ta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biết chắc chắn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kết quả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1C4AE3-99C8-4BCE-B3BE-9E79F166BC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t="30286" r="38330" b="25333"/>
          <a:stretch>
            <a:fillRect/>
          </a:stretch>
        </p:blipFill>
        <p:spPr bwMode="auto">
          <a:xfrm>
            <a:off x="4191000" y="2286000"/>
            <a:ext cx="16002000" cy="1036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4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=""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=""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5D53113C-43B1-433F-A7DE-D6242B4C9F6D}"/>
              </a:ext>
            </a:extLst>
          </p:cNvPr>
          <p:cNvSpPr txBox="1"/>
          <p:nvPr/>
        </p:nvSpPr>
        <p:spPr>
          <a:xfrm>
            <a:off x="1578685" y="5047345"/>
            <a:ext cx="21342581" cy="167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và một con súc sắc. Số phần tử của không gian mẫu là: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 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7696200" y="5804438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B9E82409-07FC-4B9C-8440-FD09D3C315B8}"/>
                  </a:ext>
                </a:extLst>
              </p:cNvPr>
              <p:cNvSpPr txBox="1"/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S,N.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6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1, 2, 3, 4, 5, 6.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E82409-07FC-4B9C-8440-FD09D3C3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77" y="9942540"/>
                <a:ext cx="21498504" cy="2571153"/>
              </a:xfrm>
              <a:prstGeom prst="rect">
                <a:avLst/>
              </a:prstGeom>
              <a:blipFill>
                <a:blip r:embed="rId3"/>
                <a:stretch>
                  <a:fillRect l="-1134" t="-4028" b="-9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=""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=""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79135AA-0D1F-462A-8B35-9B7D99D4BB4A}"/>
              </a:ext>
            </a:extLst>
          </p:cNvPr>
          <p:cNvSpPr txBox="1"/>
          <p:nvPr/>
        </p:nvSpPr>
        <p:spPr>
          <a:xfrm>
            <a:off x="1447447" y="3834394"/>
            <a:ext cx="21654089" cy="517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con súc sắc 2 lần. Biến cố </a:t>
            </a:r>
            <a:r>
              <a:rPr lang="vi-VN" sz="44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”s</a:t>
            </a:r>
            <a:r>
              <a:rPr lang="vi-VN" sz="44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lần gieo có ít nhất một mặt 6 </a:t>
            </a:r>
            <a:r>
              <a:rPr lang="vi-VN" sz="44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chấm</a:t>
            </a:r>
            <a:r>
              <a:rPr lang="en-US" sz="44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(6;1),(6;2), 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998117" y="7188364"/>
            <a:ext cx="1269205" cy="10261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193EBA3E-AEB3-4FCC-96A5-39625081FD27}"/>
              </a:ext>
            </a:extLst>
          </p:cNvPr>
          <p:cNvSpPr txBox="1"/>
          <p:nvPr/>
        </p:nvSpPr>
        <p:spPr>
          <a:xfrm>
            <a:off x="1684977" y="10786486"/>
            <a:ext cx="21416559" cy="167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=""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=""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1EA68090-809A-462A-ADE7-C641A83B18D9}"/>
                  </a:ext>
                </a:extLst>
              </p:cNvPr>
              <p:cNvSpPr txBox="1"/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phép thử có không gian mẫu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 cặp biến cố không đối nhau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2, 3, 4, 5, 6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1, 4, 5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F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2, 4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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EA68090-809A-462A-ADE7-C641A83B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blipFill>
                <a:blip r:embed="rId3"/>
                <a:stretch>
                  <a:fillRect l="-1171" t="-3108" r="-1143" b="-8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=""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1215625" y="634877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="" xmlns:a16="http://schemas.microsoft.com/office/drawing/2014/main" id="{985CE0B5-B6BF-4856-89CD-1E6146FBCB16}"/>
                  </a:ext>
                </a:extLst>
              </p:cNvPr>
              <p:cNvSpPr txBox="1"/>
              <p:nvPr/>
            </p:nvSpPr>
            <p:spPr>
              <a:xfrm>
                <a:off x="2221261" y="10556639"/>
                <a:ext cx="20700006" cy="818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 biến cố không đối nhau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\</a:t>
                </a:r>
                <a:r>
                  <a:rPr lang="en-US" sz="4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85CE0B5-B6BF-4856-89CD-1E6146FB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61" y="10556639"/>
                <a:ext cx="20700006" cy="818366"/>
              </a:xfrm>
              <a:prstGeom prst="rect">
                <a:avLst/>
              </a:prstGeom>
              <a:blipFill>
                <a:blip r:embed="rId4"/>
                <a:stretch>
                  <a:fillRect l="-1178" t="-12687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=""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=""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2AF8C99A-C2A8-42F5-B059-41938996B78D}"/>
                  </a:ext>
                </a:extLst>
              </p:cNvPr>
              <p:cNvSpPr txBox="1"/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đồng tiền hai lần. Số phần tử của biến cố để mặt ngửa xuất hiện đúng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F8C99A-C2A8-42F5-B059-41938996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blipFill>
                <a:blip r:embed="rId3"/>
                <a:stretch>
                  <a:fillRect l="-1140" t="-3970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="" xmlns:a16="http://schemas.microsoft.com/office/drawing/2014/main" id="{F2971135-FAED-4E71-9084-2E5559CB100F}"/>
                  </a:ext>
                </a:extLst>
              </p:cNvPr>
              <p:cNvSpPr txBox="1"/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2971135-FAED-4E71-9084-2E5559CB1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blipFill>
                <a:blip r:embed="rId4"/>
                <a:stretch>
                  <a:fillRect l="-1373"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=""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1845146" y="6524851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125652AA-A435-493E-A689-3FE0A012D529}"/>
                  </a:ext>
                </a:extLst>
              </p:cNvPr>
              <p:cNvSpPr txBox="1"/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25652AA-A435-493E-A689-3FE0A012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blipFill>
                <a:blip r:embed="rId5"/>
                <a:stretch>
                  <a:fillRect l="-2011"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1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=""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=""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CF3E61A9-5C8E-4353-8735-767546E36B2B}"/>
                  </a:ext>
                </a:extLst>
              </p:cNvPr>
              <p:cNvSpPr txBox="1"/>
              <p:nvPr/>
            </p:nvSpPr>
            <p:spPr>
              <a:xfrm>
                <a:off x="1534341" y="4591304"/>
                <a:ext cx="21237899" cy="330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hộp đựng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thẻ, đánh số từ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thẻ. 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để tổng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vi-VN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 được chọn không vượt quá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phần tử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E61A9-5C8E-4353-8735-767546E3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591304"/>
                <a:ext cx="21237899" cy="3309624"/>
              </a:xfrm>
              <a:prstGeom prst="rect">
                <a:avLst/>
              </a:prstGeom>
              <a:blipFill rotWithShape="0">
                <a:blip r:embed="rId3"/>
                <a:stretch>
                  <a:fillRect l="-1177" t="-2947" r="-1148" b="-5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=""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5131596" y="6942053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="" xmlns:a16="http://schemas.microsoft.com/office/drawing/2014/main" id="{39BDA3CF-5B6C-4A2B-982E-19AD4E66EC1A}"/>
                  </a:ext>
                </a:extLst>
              </p:cNvPr>
              <p:cNvSpPr txBox="1"/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9BDA3CF-5B6C-4A2B-982E-19AD4E66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blipFill>
                <a:blip r:embed="rId4"/>
                <a:stretch>
                  <a:fillRect l="-46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09869" y="6765654"/>
            <a:ext cx="6534739" cy="3468228"/>
            <a:chOff x="4042064" y="2990272"/>
            <a:chExt cx="2722808" cy="14450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64" y="2990272"/>
              <a:ext cx="2722808" cy="1445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19456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80" b="1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acc>
                          <m:accPr>
                            <m:chr m:val="̅"/>
                            <m:ctrlP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n-US" sz="384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 t="31515" r="26818" b="56161"/>
          <a:stretch/>
        </p:blipFill>
        <p:spPr bwMode="auto">
          <a:xfrm>
            <a:off x="10149840" y="4932348"/>
            <a:ext cx="6291253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16162" r="21023" b="67677"/>
          <a:stretch/>
        </p:blipFill>
        <p:spPr bwMode="auto">
          <a:xfrm>
            <a:off x="10620897" y="3250553"/>
            <a:ext cx="7606145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5" y="4140913"/>
            <a:ext cx="6870468" cy="3792139"/>
          </a:xfrm>
          <a:prstGeom prst="rect">
            <a:avLst/>
          </a:prstGeom>
        </p:spPr>
      </p:pic>
      <p:pic>
        <p:nvPicPr>
          <p:cNvPr id="19" name="Picture 18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r="77500" b="42222"/>
          <a:stretch/>
        </p:blipFill>
        <p:spPr bwMode="auto">
          <a:xfrm>
            <a:off x="85419" y="4581522"/>
            <a:ext cx="6071541" cy="33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19" y="2216728"/>
            <a:ext cx="5349240" cy="33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79596" r="27273" b="1414"/>
          <a:stretch/>
        </p:blipFill>
        <p:spPr bwMode="auto">
          <a:xfrm>
            <a:off x="10877652" y="10822158"/>
            <a:ext cx="6134794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63" y="9731508"/>
            <a:ext cx="6586104" cy="1372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301" y="7176655"/>
            <a:ext cx="4817263" cy="4781578"/>
          </a:xfrm>
          <a:prstGeom prst="rect">
            <a:avLst/>
          </a:prstGeom>
        </p:spPr>
      </p:pic>
      <p:pic>
        <p:nvPicPr>
          <p:cNvPr id="26" name="Picture 4" descr="Cov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7" t="88687" b="1414"/>
          <a:stretch/>
        </p:blipFill>
        <p:spPr bwMode="auto">
          <a:xfrm>
            <a:off x="16946880" y="12039600"/>
            <a:ext cx="5985163" cy="13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795963" y="1526595"/>
            <a:ext cx="13031376" cy="2286000"/>
            <a:chOff x="1257300" y="0"/>
            <a:chExt cx="5429740" cy="952500"/>
          </a:xfrm>
        </p:grpSpPr>
        <p:pic>
          <p:nvPicPr>
            <p:cNvPr id="20" name="Picture 4" descr="Cover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8" t="303" r="29432" b="83030"/>
            <a:stretch/>
          </p:blipFill>
          <p:spPr bwMode="auto">
            <a:xfrm>
              <a:off x="1257300" y="0"/>
              <a:ext cx="53721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17565" y="120500"/>
              <a:ext cx="1169475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94560"/>
              <a:r>
                <a:rPr lang="en-US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l-GR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Ω</a:t>
              </a:r>
              <a:endParaRPr lang="en-US" sz="288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110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19553" y="7949083"/>
            <a:ext cx="22011549" cy="5519914"/>
            <a:chOff x="1270511" y="5867400"/>
            <a:chExt cx="22011549" cy="6106853"/>
          </a:xfrm>
        </p:grpSpPr>
        <p:sp>
          <p:nvSpPr>
            <p:cNvPr id="53" name="Rounded Rectangle 52"/>
            <p:cNvSpPr/>
            <p:nvPr/>
          </p:nvSpPr>
          <p:spPr>
            <a:xfrm>
              <a:off x="1438636" y="6139009"/>
              <a:ext cx="21843424" cy="583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12733"/>
              <a:chOff x="1224541" y="6305967"/>
              <a:chExt cx="3568119" cy="91273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912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50287" y="1752600"/>
            <a:ext cx="21880815" cy="5949189"/>
            <a:chOff x="1268078" y="3405486"/>
            <a:chExt cx="21880815" cy="594918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80815" cy="55637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5179113" cy="940513"/>
              <a:chOff x="1311958" y="3405486"/>
              <a:chExt cx="517911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00766" y="2084881"/>
                <a:ext cx="800217" cy="365639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42404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VD m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0" name="Rectangle 2">
            <a:extLst>
              <a:ext uri="{FF2B5EF4-FFF2-40B4-BE49-F238E27FC236}">
                <a16:creationId xmlns="" xmlns:a16="http://schemas.microsoft.com/office/drawing/2014/main" id="{9C20389D-0707-4C5A-8A20-2AA224F0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070" y="3287202"/>
            <a:ext cx="1822247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kim loại một lần. 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Ta có đoán trước được nó xuất hiện mặt sấp hay mặt ngửa hay không?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Ta có thể biết trước được tất cả các kết quả có thể xảy ra không?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Hình chữ nhật 50">
            <a:extLst>
              <a:ext uri="{FF2B5EF4-FFF2-40B4-BE49-F238E27FC236}">
                <a16:creationId xmlns="" xmlns:a16="http://schemas.microsoft.com/office/drawing/2014/main" id="{E0CD462C-A56C-403B-A02D-A9FA0FEA7CB4}"/>
              </a:ext>
            </a:extLst>
          </p:cNvPr>
          <p:cNvSpPr/>
          <p:nvPr/>
        </p:nvSpPr>
        <p:spPr>
          <a:xfrm>
            <a:off x="1640322" y="8709497"/>
            <a:ext cx="14177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sấp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(S)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8">
            <a:extLst>
              <a:ext uri="{FF2B5EF4-FFF2-40B4-BE49-F238E27FC236}">
                <a16:creationId xmlns="" xmlns:a16="http://schemas.microsoft.com/office/drawing/2014/main" id="{B119A93D-D6C8-49A9-B6F0-D37298A26E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37506" r="79550" b="38857"/>
          <a:stretch>
            <a:fillRect/>
          </a:stretch>
        </p:blipFill>
        <p:spPr bwMode="auto">
          <a:xfrm>
            <a:off x="15915794" y="8361587"/>
            <a:ext cx="7148653" cy="4863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88521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6B1AC2A2-9288-4D7E-9870-0B627BEB8B31}"/>
              </a:ext>
            </a:extLst>
          </p:cNvPr>
          <p:cNvSpPr/>
          <p:nvPr/>
        </p:nvSpPr>
        <p:spPr>
          <a:xfrm>
            <a:off x="2343830" y="4856136"/>
            <a:ext cx="2052372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177520E7-BE1B-453F-9FB1-6A0402A4D6D6}"/>
              </a:ext>
            </a:extLst>
          </p:cNvPr>
          <p:cNvSpPr/>
          <p:nvPr/>
        </p:nvSpPr>
        <p:spPr>
          <a:xfrm>
            <a:off x="4545824" y="8957059"/>
            <a:ext cx="14656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E732B484-6D32-4AC7-8A3C-D5459BD7A026}"/>
              </a:ext>
            </a:extLst>
          </p:cNvPr>
          <p:cNvSpPr/>
          <p:nvPr/>
        </p:nvSpPr>
        <p:spPr>
          <a:xfrm>
            <a:off x="4441503" y="4114965"/>
            <a:ext cx="17732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6">
            <a:extLst>
              <a:ext uri="{FF2B5EF4-FFF2-40B4-BE49-F238E27FC236}">
                <a16:creationId xmlns="" xmlns:a16="http://schemas.microsoft.com/office/drawing/2014/main" id="{FAFEF7D3-71F3-4FFF-B6AD-F5718437D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47714" r="54254" b="24571"/>
          <a:stretch>
            <a:fillRect/>
          </a:stretch>
        </p:blipFill>
        <p:spPr bwMode="auto">
          <a:xfrm>
            <a:off x="5920371" y="6257924"/>
            <a:ext cx="11453229" cy="6391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E732B484-6D32-4AC7-8A3C-D5459BD7A026}"/>
              </a:ext>
            </a:extLst>
          </p:cNvPr>
          <p:cNvSpPr/>
          <p:nvPr/>
        </p:nvSpPr>
        <p:spPr>
          <a:xfrm>
            <a:off x="4441503" y="4114965"/>
            <a:ext cx="17732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717F915-AE6F-4E1F-A8B6-C0191E8A4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6562695"/>
            <a:ext cx="3315163" cy="616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F7B3D8C-469A-4007-818E-1BF66BFE4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69" y="6599138"/>
            <a:ext cx="2484330" cy="2348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36528F8-0509-498B-B2B1-2654AB901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0" y="6615703"/>
            <a:ext cx="2534004" cy="23482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645C62B-E49B-42DE-ACA2-89B5AAAD3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7769" y="9581034"/>
            <a:ext cx="2495898" cy="2152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877C618-EE29-43D1-8310-FF426D7FFD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1402" y="9571095"/>
            <a:ext cx="2534004" cy="20957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913D9D0-B79E-4764-BC87-47A0FBBF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6542" y="9418673"/>
            <a:ext cx="4220164" cy="11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1FFEB96B-6D0C-483C-A1BD-6936588B68CC}"/>
              </a:ext>
            </a:extLst>
          </p:cNvPr>
          <p:cNvSpPr/>
          <p:nvPr/>
        </p:nvSpPr>
        <p:spPr>
          <a:xfrm>
            <a:off x="2262565" y="4917860"/>
            <a:ext cx="20589752" cy="199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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8262258"/>
            <a:ext cx="21819676" cy="4847474"/>
            <a:chOff x="1270511" y="5867400"/>
            <a:chExt cx="21819676" cy="5362911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19676" cy="49202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5" cy="4731723"/>
            <a:chOff x="1268078" y="3405486"/>
            <a:chExt cx="21841825" cy="47317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841824" cy="4346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Hình chữ nhật 56">
            <a:extLst>
              <a:ext uri="{FF2B5EF4-FFF2-40B4-BE49-F238E27FC236}">
                <a16:creationId xmlns="" xmlns:a16="http://schemas.microsoft.com/office/drawing/2014/main" id="{9D72F441-A850-4871-B514-F97D20566472}"/>
              </a:ext>
            </a:extLst>
          </p:cNvPr>
          <p:cNvSpPr/>
          <p:nvPr/>
        </p:nvSpPr>
        <p:spPr>
          <a:xfrm>
            <a:off x="4441502" y="4407215"/>
            <a:ext cx="15377147" cy="348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Hình chữ nhật 91">
                <a:extLst>
                  <a:ext uri="{FF2B5EF4-FFF2-40B4-BE49-F238E27FC236}">
                    <a16:creationId xmlns="" xmlns:a16="http://schemas.microsoft.com/office/drawing/2014/main" id="{BFF0D7E3-FA7E-4174-8BC5-5DECBC76BE2A}"/>
                  </a:ext>
                </a:extLst>
              </p:cNvPr>
              <p:cNvSpPr/>
              <p:nvPr/>
            </p:nvSpPr>
            <p:spPr>
              <a:xfrm>
                <a:off x="6400801" y="8768457"/>
                <a:ext cx="16611600" cy="3463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𝐒𝐍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𝐍𝐍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𝐢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𝐣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𝐢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𝐣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𝟑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𝐢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𝐣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j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2" name="Hình chữ nhật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FF0D7E3-FA7E-4174-8BC5-5DECBC76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8768457"/>
                <a:ext cx="16611600" cy="3463512"/>
              </a:xfrm>
              <a:prstGeom prst="rect">
                <a:avLst/>
              </a:prstGeom>
              <a:blipFill rotWithShape="0">
                <a:blip r:embed="rId3"/>
                <a:stretch>
                  <a:fillRect t="-2812" r="-1468" b="-5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0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1" y="25338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35167" y="2710007"/>
            <a:ext cx="22204380" cy="2982331"/>
            <a:chOff x="1076414" y="4334859"/>
            <a:chExt cx="22204380" cy="298233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747525" cy="2646099"/>
              <a:chOff x="637542" y="1083939"/>
              <a:chExt cx="8563946" cy="104178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63946" cy="104178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69677" y="5800805"/>
            <a:ext cx="21747524" cy="7610394"/>
            <a:chOff x="1390108" y="4038600"/>
            <a:chExt cx="21747524" cy="761039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8" y="4076041"/>
              <a:ext cx="21747524" cy="7572953"/>
              <a:chOff x="1232453" y="2495616"/>
              <a:chExt cx="21747524" cy="757295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3" y="2858284"/>
                <a:ext cx="21747524" cy="72102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6B1AC2A2-9288-4D7E-9870-0B627BEB8B31}"/>
              </a:ext>
            </a:extLst>
          </p:cNvPr>
          <p:cNvSpPr/>
          <p:nvPr/>
        </p:nvSpPr>
        <p:spPr>
          <a:xfrm>
            <a:off x="5047972" y="3333619"/>
            <a:ext cx="12572421" cy="147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E1EA099A-CB35-450A-A3F2-691C6D2E0B31}"/>
              </a:ext>
            </a:extLst>
          </p:cNvPr>
          <p:cNvSpPr/>
          <p:nvPr/>
        </p:nvSpPr>
        <p:spPr>
          <a:xfrm>
            <a:off x="2471751" y="7207957"/>
            <a:ext cx="20459240" cy="549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C,...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C"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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30">
            <a:extLst>
              <a:ext uri="{FF2B5EF4-FFF2-40B4-BE49-F238E27FC236}">
                <a16:creationId xmlns="" xmlns:a16="http://schemas.microsoft.com/office/drawing/2014/main" id="{A5C9583B-D3C9-410D-84D8-7099BE9E8B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83201" y="3220833"/>
            <a:ext cx="4893538" cy="24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3336837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5.26|29.289|15.362|12.746|1.619|4.603|7.049|2.549|6.954|5.725|5.692"/>
  <p:tag name="GENSWF_SLIDE_TITLE" val="Sơ đồ tư duy"/>
  <p:tag name="GENSWF_ADVANCE_TIME" val="103.45"/>
  <p:tag name="ISPRING_SLIDE_INDENT_LEVEL" val="0"/>
  <p:tag name="ISPRING_SLIDE_ID_2" val="{AA95C266-AB27-4C41-AE8B-6EDB1C39C8B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1425</TotalTime>
  <Words>1812</Words>
  <Application>Microsoft Office PowerPoint</Application>
  <PresentationFormat>Custom</PresentationFormat>
  <Paragraphs>307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SimSun</vt:lpstr>
      <vt:lpstr>Arial</vt:lpstr>
      <vt:lpstr>Calibri</vt:lpstr>
      <vt:lpstr>Calibri Light</vt:lpstr>
      <vt:lpstr>Cambria Math</vt:lpstr>
      <vt:lpstr>Chu Van An</vt:lpstr>
      <vt:lpstr>等线</vt:lpstr>
      <vt:lpstr>Symbol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LinhPC</cp:lastModifiedBy>
  <cp:revision>126</cp:revision>
  <dcterms:created xsi:type="dcterms:W3CDTF">2013-08-31T11:42:51Z</dcterms:created>
  <dcterms:modified xsi:type="dcterms:W3CDTF">2021-11-04T01:53:28Z</dcterms:modified>
</cp:coreProperties>
</file>